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57" r:id="rId5"/>
    <p:sldId id="265" r:id="rId6"/>
    <p:sldId id="266" r:id="rId7"/>
    <p:sldId id="267" r:id="rId8"/>
    <p:sldId id="268" r:id="rId9"/>
    <p:sldId id="270" r:id="rId10"/>
    <p:sldId id="269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9190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5335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066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443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874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1905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74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97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005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6662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CBCC-D2FC-4DFA-B7BD-9F58358130F2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925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0CBCC-D2FC-4DFA-B7BD-9F58358130F2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30F5A-FC03-46D3-AC81-7B15A50F3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744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692696"/>
            <a:ext cx="8712968" cy="5472608"/>
          </a:xfrm>
        </p:spPr>
        <p:txBody>
          <a:bodyPr/>
          <a:lstStyle/>
          <a:p>
            <a:r>
              <a:rPr lang="cs-CZ" sz="6000" b="1" dirty="0">
                <a:solidFill>
                  <a:schemeClr val="accent6">
                    <a:lumMod val="75000"/>
                  </a:schemeClr>
                </a:solidFill>
              </a:rPr>
              <a:t>Věty hlavní a vedlejší</a:t>
            </a:r>
            <a:br>
              <a:rPr lang="cs-CZ" sz="60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sz="6000" b="1" dirty="0">
                <a:solidFill>
                  <a:schemeClr val="accent6">
                    <a:lumMod val="75000"/>
                  </a:schemeClr>
                </a:solidFill>
              </a:rPr>
              <a:t>Věty řídící a závislé</a:t>
            </a:r>
            <a:br>
              <a:rPr lang="cs-CZ" sz="60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sz="6000" b="1">
                <a:solidFill>
                  <a:schemeClr val="accent6">
                    <a:lumMod val="75000"/>
                  </a:schemeClr>
                </a:solidFill>
              </a:rPr>
              <a:t>Druh souvětí</a:t>
            </a:r>
            <a:endParaRPr lang="cs-CZ" sz="6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454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8296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Souvětí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124744"/>
            <a:ext cx="8856984" cy="5733256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cs-CZ" sz="3000" b="1" dirty="0">
                <a:solidFill>
                  <a:schemeClr val="accent6">
                    <a:lumMod val="50000"/>
                  </a:schemeClr>
                </a:solidFill>
              </a:rPr>
              <a:t>Souvětí podřadné </a:t>
            </a:r>
            <a:r>
              <a:rPr lang="cs-CZ" sz="3000" b="1" dirty="0"/>
              <a:t> </a:t>
            </a:r>
          </a:p>
          <a:p>
            <a:pPr>
              <a:defRPr/>
            </a:pPr>
            <a:r>
              <a:rPr lang="cs-CZ" sz="3000" b="1" dirty="0">
                <a:solidFill>
                  <a:srgbClr val="FFC000"/>
                </a:solidFill>
              </a:rPr>
              <a:t>skládá se z </a:t>
            </a:r>
            <a:r>
              <a:rPr lang="cs-CZ" sz="3000" b="1" u="sng" dirty="0">
                <a:solidFill>
                  <a:srgbClr val="FFC000"/>
                </a:solidFill>
                <a:uFill>
                  <a:solidFill>
                    <a:schemeClr val="accent6">
                      <a:lumMod val="75000"/>
                    </a:schemeClr>
                  </a:solidFill>
                </a:uFill>
              </a:rPr>
              <a:t>jedné věty hlavní</a:t>
            </a:r>
            <a:r>
              <a:rPr lang="cs-CZ" sz="3000" b="1" dirty="0">
                <a:solidFill>
                  <a:srgbClr val="FFC000"/>
                </a:solidFill>
              </a:rPr>
              <a:t> a jedné nebo více vět vedlejších</a:t>
            </a:r>
            <a:endParaRPr lang="cs-CZ" sz="800" b="1" dirty="0">
              <a:solidFill>
                <a:srgbClr val="FFC000"/>
              </a:solidFill>
            </a:endParaRPr>
          </a:p>
          <a:p>
            <a:pPr marL="0" indent="0">
              <a:buNone/>
              <a:defRPr/>
            </a:pPr>
            <a:endParaRPr lang="cs-CZ" sz="800" b="1" dirty="0">
              <a:solidFill>
                <a:srgbClr val="FFC000"/>
              </a:solidFill>
            </a:endParaRPr>
          </a:p>
          <a:p>
            <a:pPr marL="0" indent="0" algn="ctr">
              <a:buNone/>
            </a:pPr>
            <a:r>
              <a:rPr lang="cs-CZ" sz="3000" b="1" i="1" dirty="0">
                <a:solidFill>
                  <a:schemeClr val="bg2">
                    <a:lumMod val="50000"/>
                  </a:schemeClr>
                </a:solidFill>
                <a:cs typeface="Arial" pitchFamily="34" charset="0"/>
              </a:rPr>
              <a:t>Kristýna si stěžovala, </a:t>
            </a:r>
            <a:r>
              <a:rPr lang="cs-CZ" sz="3000" b="1" i="1">
                <a:solidFill>
                  <a:schemeClr val="bg2">
                    <a:lumMod val="50000"/>
                  </a:schemeClr>
                </a:solidFill>
                <a:cs typeface="Arial" pitchFamily="34" charset="0"/>
              </a:rPr>
              <a:t>že jí </a:t>
            </a:r>
            <a:r>
              <a:rPr lang="cs-CZ" sz="3000" b="1" i="1" dirty="0">
                <a:solidFill>
                  <a:schemeClr val="bg2">
                    <a:lumMod val="50000"/>
                  </a:schemeClr>
                </a:solidFill>
                <a:cs typeface="Arial" pitchFamily="34" charset="0"/>
              </a:rPr>
              <a:t>někdo strčil do tašky kámen, který celý den nosila s sebou. </a:t>
            </a:r>
          </a:p>
          <a:p>
            <a:pPr marL="0" indent="0">
              <a:buNone/>
              <a:defRPr/>
            </a:pPr>
            <a:endParaRPr lang="cs-CZ" sz="800" b="1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  <a:defRPr/>
            </a:pPr>
            <a:r>
              <a:rPr lang="cs-CZ" sz="3000" b="1" dirty="0">
                <a:solidFill>
                  <a:schemeClr val="accent6">
                    <a:lumMod val="50000"/>
                  </a:schemeClr>
                </a:solidFill>
              </a:rPr>
              <a:t>Souvětí souřadné</a:t>
            </a:r>
          </a:p>
          <a:p>
            <a:pPr>
              <a:defRPr/>
            </a:pPr>
            <a:r>
              <a:rPr lang="cs-CZ" sz="3000" b="1" dirty="0">
                <a:solidFill>
                  <a:srgbClr val="FFC000"/>
                </a:solidFill>
              </a:rPr>
              <a:t>spojení nejméně </a:t>
            </a:r>
            <a:r>
              <a:rPr lang="cs-CZ" sz="3000" b="1" u="sng" dirty="0">
                <a:solidFill>
                  <a:srgbClr val="FFC000"/>
                </a:solidFill>
                <a:uFill>
                  <a:solidFill>
                    <a:schemeClr val="accent6">
                      <a:lumMod val="75000"/>
                    </a:schemeClr>
                  </a:solidFill>
                </a:uFill>
              </a:rPr>
              <a:t>dvou vět hlavních</a:t>
            </a:r>
            <a:r>
              <a:rPr lang="cs-CZ" sz="3000" b="1" dirty="0">
                <a:solidFill>
                  <a:srgbClr val="FFC000"/>
                </a:solidFill>
              </a:rPr>
              <a:t>, na nich může záviset i více vět vedlejších</a:t>
            </a:r>
          </a:p>
          <a:p>
            <a:pPr marL="0" indent="0">
              <a:buNone/>
              <a:defRPr/>
            </a:pPr>
            <a:endParaRPr lang="cs-CZ" sz="800" b="1" dirty="0">
              <a:solidFill>
                <a:srgbClr val="FFC000"/>
              </a:solidFill>
            </a:endParaRPr>
          </a:p>
          <a:p>
            <a:pPr marL="0" indent="0">
              <a:buNone/>
              <a:defRPr/>
            </a:pPr>
            <a:endParaRPr lang="cs-CZ" sz="800" b="1" dirty="0">
              <a:solidFill>
                <a:srgbClr val="FFC000"/>
              </a:solidFill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cs-CZ" sz="3000" b="1" i="1" dirty="0">
                <a:solidFill>
                  <a:schemeClr val="bg2">
                    <a:lumMod val="50000"/>
                  </a:schemeClr>
                </a:solidFill>
              </a:rPr>
              <a:t>Chtěl jsem jet na výlet, ale rodiče mi to zakázali, protože jsem byl nastydlý.</a:t>
            </a:r>
          </a:p>
          <a:p>
            <a:pPr marL="0" indent="0">
              <a:buNone/>
              <a:defRPr/>
            </a:pPr>
            <a:endParaRPr lang="cs-CZ" b="1" dirty="0"/>
          </a:p>
          <a:p>
            <a:pPr marL="0" indent="0">
              <a:buNone/>
              <a:defRPr/>
            </a:pPr>
            <a:endParaRPr lang="cs-CZ" b="1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626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5C1668ED-8EA3-48B1-9043-7481F497F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Věta hlavní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A6A24EA-934C-4D47-9863-ED2DD2EFC5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mluvnicky nezávislá – nelze se na ni zeptat</a:t>
            </a:r>
          </a:p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protože nese vlastní myšlenku, může stát samostatně</a:t>
            </a:r>
          </a:p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v souvětí musí být vždy alespoň jedna hlavní věta</a:t>
            </a:r>
          </a:p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věty hlavní jsou spojeny spojkou souřadicí nebo odděleny čárkou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9154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5C1668ED-8EA3-48B1-9043-7481F497F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Věta vedlejší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A6A24EA-934C-4D47-9863-ED2DD2EFC5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závisí mluvnicky i významově na jiné větě (hlavní i vedlejší), rozvíjí ji</a:t>
            </a:r>
          </a:p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mohu se na ni zeptat</a:t>
            </a:r>
          </a:p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nemůže stát samostatně</a:t>
            </a:r>
          </a:p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je uvozena spojkami podřadicími, vztažnými zájmeny nebo vztažnými příslovci</a:t>
            </a:r>
          </a:p>
        </p:txBody>
      </p:sp>
    </p:spTree>
    <p:extLst>
      <p:ext uri="{BB962C8B-B14F-4D97-AF65-F5344CB8AC3E}">
        <p14:creationId xmlns:p14="http://schemas.microsoft.com/office/powerpoint/2010/main" val="1901311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8296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Věta hlavní a vedlejší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1HV				2VV</a:t>
            </a:r>
          </a:p>
          <a:p>
            <a:pPr marL="0" indent="0" algn="ctr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Hádali jsme se o to, na co se budeme dív</a:t>
            </a:r>
            <a:r>
              <a:rPr lang="cs-CZ" dirty="0"/>
              <a:t>at.</a:t>
            </a:r>
          </a:p>
          <a:p>
            <a:pPr marL="0" indent="0" algn="ctr">
              <a:buNone/>
            </a:pPr>
            <a:r>
              <a:rPr lang="cs-CZ" b="1" dirty="0">
                <a:solidFill>
                  <a:srgbClr val="FF0000"/>
                </a:solidFill>
              </a:rPr>
              <a:t>(O co jsme se hádali? </a:t>
            </a:r>
            <a:r>
              <a:rPr lang="cs-CZ" dirty="0"/>
              <a:t>– větou hlavní se ptám</a:t>
            </a:r>
            <a:r>
              <a:rPr lang="cs-CZ" b="1" dirty="0">
                <a:solidFill>
                  <a:srgbClr val="FF0000"/>
                </a:solidFill>
              </a:rPr>
              <a:t>)</a:t>
            </a:r>
          </a:p>
          <a:p>
            <a:pPr marL="0" indent="0" algn="ctr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sz="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/>
              <a:t>		   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1VV				2HV</a:t>
            </a:r>
          </a:p>
          <a:p>
            <a:pPr marL="0" indent="0" algn="ctr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Protože nešel proud, musel svítit baterkou</a:t>
            </a:r>
            <a:r>
              <a:rPr lang="cs-CZ" dirty="0"/>
              <a:t>.</a:t>
            </a:r>
          </a:p>
          <a:p>
            <a:pPr marL="0" indent="0" algn="ctr">
              <a:buNone/>
            </a:pPr>
            <a:r>
              <a:rPr lang="cs-CZ" b="1" dirty="0">
                <a:solidFill>
                  <a:srgbClr val="FF0000"/>
                </a:solidFill>
              </a:rPr>
              <a:t>(Proč musel svítit baterkou? </a:t>
            </a:r>
            <a:r>
              <a:rPr lang="cs-CZ" dirty="0"/>
              <a:t>– větou hlavní se ptám</a:t>
            </a:r>
            <a:r>
              <a:rPr lang="cs-CZ" b="1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31068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8296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Věta řídící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2132856"/>
            <a:ext cx="8856984" cy="4248472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řídí větu závislou</a:t>
            </a:r>
          </a:p>
          <a:p>
            <a:endParaRPr lang="cs-CZ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může to být věta hlavní i věta vedlejší</a:t>
            </a:r>
          </a:p>
          <a:p>
            <a:endParaRPr lang="cs-CZ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větou řídící se ptáme na větu závislou</a:t>
            </a:r>
          </a:p>
        </p:txBody>
      </p:sp>
    </p:spTree>
    <p:extLst>
      <p:ext uri="{BB962C8B-B14F-4D97-AF65-F5344CB8AC3E}">
        <p14:creationId xmlns:p14="http://schemas.microsoft.com/office/powerpoint/2010/main" val="3902212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8296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Věta závislá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2060848"/>
            <a:ext cx="8856984" cy="432048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závisí mluvnicky na větě řídící</a:t>
            </a:r>
          </a:p>
          <a:p>
            <a:endParaRPr lang="cs-CZ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to vždy věta vedlejší</a:t>
            </a:r>
          </a:p>
          <a:p>
            <a:endParaRPr lang="cs-CZ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větou závislou odpovídáme na větu řídící</a:t>
            </a:r>
          </a:p>
        </p:txBody>
      </p:sp>
    </p:spTree>
    <p:extLst>
      <p:ext uri="{BB962C8B-B14F-4D97-AF65-F5344CB8AC3E}">
        <p14:creationId xmlns:p14="http://schemas.microsoft.com/office/powerpoint/2010/main" val="1576924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8296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Věta řídící a závislá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28800"/>
            <a:ext cx="8856984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1VH </a:t>
            </a:r>
            <a:r>
              <a:rPr lang="cs-CZ" b="1" dirty="0">
                <a:solidFill>
                  <a:srgbClr val="00B050"/>
                </a:solidFill>
                <a:cs typeface="Arial" pitchFamily="34" charset="0"/>
              </a:rPr>
              <a:t>(řídící pro 2VV)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		</a:t>
            </a:r>
            <a:r>
              <a:rPr lang="cs-CZ" b="1" dirty="0">
                <a:solidFill>
                  <a:srgbClr val="0070C0"/>
                </a:solidFill>
                <a:cs typeface="Arial" pitchFamily="34" charset="0"/>
              </a:rPr>
              <a:t>		   	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Katka volala, 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     </a:t>
            </a:r>
            <a:r>
              <a:rPr lang="cs-CZ" b="1" dirty="0">
                <a:solidFill>
                  <a:srgbClr val="0070C0"/>
                </a:solidFill>
                <a:cs typeface="Arial" pitchFamily="34" charset="0"/>
              </a:rPr>
              <a:t>2VV </a:t>
            </a:r>
            <a:r>
              <a:rPr lang="cs-CZ" b="1" dirty="0">
                <a:solidFill>
                  <a:srgbClr val="FFC000"/>
                </a:solidFill>
                <a:cs typeface="Arial" pitchFamily="34" charset="0"/>
              </a:rPr>
              <a:t>(závislá na 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1VH</a:t>
            </a:r>
            <a:r>
              <a:rPr lang="cs-CZ" b="1" dirty="0">
                <a:solidFill>
                  <a:srgbClr val="FFC000"/>
                </a:solidFill>
                <a:cs typeface="Arial" pitchFamily="34" charset="0"/>
              </a:rPr>
              <a:t>)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70C0"/>
                </a:solidFill>
                <a:latin typeface="Calibri" panose="020F0502020204030204" pitchFamily="34" charset="0"/>
                <a:cs typeface="Arial" pitchFamily="34" charset="0"/>
              </a:rPr>
              <a:t>		</a:t>
            </a:r>
            <a:r>
              <a:rPr lang="cs-CZ" b="1" dirty="0">
                <a:solidFill>
                  <a:srgbClr val="00B050"/>
                </a:solidFill>
                <a:latin typeface="Calibri" panose="020F0502020204030204" pitchFamily="34" charset="0"/>
                <a:cs typeface="Arial" pitchFamily="34" charset="0"/>
              </a:rPr>
              <a:t>     (řídící pro </a:t>
            </a:r>
            <a:r>
              <a:rPr lang="cs-CZ" b="1" dirty="0">
                <a:solidFill>
                  <a:srgbClr val="0070C0"/>
                </a:solidFill>
                <a:latin typeface="Calibri" panose="020F0502020204030204" pitchFamily="34" charset="0"/>
                <a:cs typeface="Arial" pitchFamily="34" charset="0"/>
              </a:rPr>
              <a:t>3VV</a:t>
            </a:r>
            <a:r>
              <a:rPr lang="cs-CZ" b="1" dirty="0">
                <a:solidFill>
                  <a:srgbClr val="00B050"/>
                </a:solidFill>
                <a:latin typeface="Calibri" panose="020F0502020204030204" pitchFamily="34" charset="0"/>
                <a:cs typeface="Arial" pitchFamily="34" charset="0"/>
              </a:rPr>
              <a:t>)</a:t>
            </a:r>
            <a:endParaRPr lang="cs-CZ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    že přijede později, 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    </a:t>
            </a:r>
            <a:r>
              <a:rPr lang="cs-CZ" b="1" dirty="0">
                <a:solidFill>
                  <a:srgbClr val="0070C0"/>
                </a:solidFill>
                <a:cs typeface="Arial" pitchFamily="34" charset="0"/>
              </a:rPr>
              <a:t>3VV </a:t>
            </a:r>
            <a:r>
              <a:rPr lang="cs-CZ" b="1" dirty="0">
                <a:solidFill>
                  <a:srgbClr val="FFC000"/>
                </a:solidFill>
                <a:cs typeface="Arial" pitchFamily="34" charset="0"/>
              </a:rPr>
              <a:t>(závislá na </a:t>
            </a:r>
            <a:r>
              <a:rPr lang="cs-CZ" b="1" dirty="0">
                <a:solidFill>
                  <a:srgbClr val="0070C0"/>
                </a:solidFill>
                <a:cs typeface="Arial" pitchFamily="34" charset="0"/>
              </a:rPr>
              <a:t>2VV</a:t>
            </a:r>
            <a:r>
              <a:rPr lang="cs-CZ" b="1" dirty="0">
                <a:solidFill>
                  <a:srgbClr val="FFC000"/>
                </a:solidFill>
                <a:cs typeface="Arial" pitchFamily="34" charset="0"/>
              </a:rPr>
              <a:t>)</a:t>
            </a:r>
            <a:endParaRPr lang="cs-CZ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     protože jí ujel vlak.</a:t>
            </a:r>
          </a:p>
        </p:txBody>
      </p:sp>
    </p:spTree>
    <p:extLst>
      <p:ext uri="{BB962C8B-B14F-4D97-AF65-F5344CB8AC3E}">
        <p14:creationId xmlns:p14="http://schemas.microsoft.com/office/powerpoint/2010/main" val="2321645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82960"/>
          </a:xfrm>
        </p:spPr>
        <p:txBody>
          <a:bodyPr>
            <a:normAutofit/>
          </a:bodyPr>
          <a:lstStyle/>
          <a:p>
            <a:r>
              <a:rPr lang="cs-CZ" sz="3800" b="1" dirty="0">
                <a:solidFill>
                  <a:schemeClr val="accent6">
                    <a:lumMod val="75000"/>
                  </a:schemeClr>
                </a:solidFill>
              </a:rPr>
              <a:t>Urči věty hlavní, vedlejší, řídící a závislé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28800"/>
            <a:ext cx="8856984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A náladu má Jan vždy, když je dobře najedený,</a:t>
            </a:r>
          </a:p>
          <a:p>
            <a:endParaRPr lang="cs-CZ" b="1" dirty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a ty historky jsou senzační, protože Jan je sečtělý,</a:t>
            </a:r>
          </a:p>
          <a:p>
            <a:endParaRPr lang="cs-CZ" b="1" dirty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ačkoliv ne zrovna tou četbou a těmi knížkami,</a:t>
            </a:r>
          </a:p>
          <a:p>
            <a:endParaRPr lang="cs-CZ" b="1" dirty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co probíráme ve škole.</a:t>
            </a:r>
          </a:p>
          <a:p>
            <a:pPr marL="0" indent="0">
              <a:buNone/>
            </a:pPr>
            <a:endParaRPr lang="cs-CZ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396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48072"/>
          </a:xfrm>
        </p:spPr>
        <p:txBody>
          <a:bodyPr>
            <a:noAutofit/>
          </a:bodyPr>
          <a:lstStyle/>
          <a:p>
            <a:r>
              <a:rPr lang="cs-CZ" sz="3800" b="1" dirty="0">
                <a:solidFill>
                  <a:schemeClr val="accent6">
                    <a:lumMod val="75000"/>
                  </a:schemeClr>
                </a:solidFill>
              </a:rPr>
              <a:t>Urči věty hlavní, vedlejší, řídící a závislé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043608"/>
            <a:ext cx="8856984" cy="55537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    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VH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cs-CZ" b="1" dirty="0">
                <a:solidFill>
                  <a:srgbClr val="00B050"/>
                </a:solidFill>
                <a:cs typeface="Arial" pitchFamily="34" charset="0"/>
              </a:rPr>
              <a:t>(Ř)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                           </a:t>
            </a:r>
            <a:r>
              <a:rPr lang="cs-CZ" b="1" dirty="0">
                <a:solidFill>
                  <a:srgbClr val="0070C0"/>
                </a:solidFill>
                <a:cs typeface="Arial" pitchFamily="34" charset="0"/>
              </a:rPr>
              <a:t>VV </a:t>
            </a:r>
            <a:r>
              <a:rPr lang="cs-CZ" b="1" dirty="0">
                <a:solidFill>
                  <a:srgbClr val="FFC000"/>
                </a:solidFill>
                <a:cs typeface="Arial" pitchFamily="34" charset="0"/>
              </a:rPr>
              <a:t>(Z)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A náladu má Jan vždy, když je dobře nejedený,</a:t>
            </a:r>
          </a:p>
          <a:p>
            <a:endParaRPr lang="cs-CZ" b="1" dirty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   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VH </a:t>
            </a:r>
            <a:r>
              <a:rPr lang="cs-CZ" b="1" dirty="0">
                <a:solidFill>
                  <a:srgbClr val="00B050"/>
                </a:solidFill>
                <a:cs typeface="Arial" pitchFamily="34" charset="0"/>
              </a:rPr>
              <a:t>(Ř)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                                  </a:t>
            </a:r>
            <a:r>
              <a:rPr lang="cs-CZ" b="1" dirty="0">
                <a:solidFill>
                  <a:srgbClr val="0070C0"/>
                </a:solidFill>
                <a:cs typeface="Arial" pitchFamily="34" charset="0"/>
              </a:rPr>
              <a:t>VV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(Z) i </a:t>
            </a:r>
            <a:r>
              <a:rPr lang="cs-CZ" b="1" dirty="0">
                <a:solidFill>
                  <a:srgbClr val="00B050"/>
                </a:solidFill>
                <a:cs typeface="Arial" pitchFamily="34" charset="0"/>
              </a:rPr>
              <a:t>(Ř)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a ty historky jsou senzační, protože Jan je sečtělý,</a:t>
            </a:r>
          </a:p>
          <a:p>
            <a:endParaRPr lang="cs-CZ" b="1" dirty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  </a:t>
            </a:r>
            <a:r>
              <a:rPr lang="cs-CZ" b="1" dirty="0">
                <a:solidFill>
                  <a:srgbClr val="0070C0"/>
                </a:solidFill>
                <a:cs typeface="Arial" pitchFamily="34" charset="0"/>
              </a:rPr>
              <a:t>VV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cs-CZ" b="1" dirty="0">
                <a:solidFill>
                  <a:srgbClr val="FFC000"/>
                </a:solidFill>
                <a:cs typeface="Arial" pitchFamily="34" charset="0"/>
              </a:rPr>
              <a:t>(Z)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i </a:t>
            </a:r>
            <a:r>
              <a:rPr lang="cs-CZ" b="1" dirty="0">
                <a:solidFill>
                  <a:srgbClr val="00B050"/>
                </a:solidFill>
                <a:cs typeface="Arial" pitchFamily="34" charset="0"/>
              </a:rPr>
              <a:t>(Ř)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ačkoliv ne zrovna tou četbou a těmi knížkami, </a:t>
            </a:r>
          </a:p>
          <a:p>
            <a:endParaRPr lang="cs-CZ" b="1" dirty="0">
              <a:solidFill>
                <a:schemeClr val="accent6">
                  <a:lumMod val="50000"/>
                </a:schemeClr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  </a:t>
            </a:r>
            <a:r>
              <a:rPr lang="cs-CZ" b="1" dirty="0">
                <a:solidFill>
                  <a:srgbClr val="0070C0"/>
                </a:solidFill>
                <a:cs typeface="Arial" pitchFamily="34" charset="0"/>
              </a:rPr>
              <a:t>VV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cs-CZ" b="1" dirty="0">
                <a:solidFill>
                  <a:srgbClr val="FFC000"/>
                </a:solidFill>
                <a:cs typeface="Arial" pitchFamily="34" charset="0"/>
              </a:rPr>
              <a:t>(Z)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co probíráme ve škole.</a:t>
            </a:r>
            <a:endParaRPr lang="cs-CZ" b="1" dirty="0">
              <a:solidFill>
                <a:schemeClr val="accent6">
                  <a:lumMod val="50000"/>
                </a:schemeClr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674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</TotalTime>
  <Words>444</Words>
  <Application>Microsoft Office PowerPoint</Application>
  <PresentationFormat>Předvádění na obrazovce (4:3)</PresentationFormat>
  <Paragraphs>73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systému Office</vt:lpstr>
      <vt:lpstr>Věty hlavní a vedlejší Věty řídící a závislé Druh souvětí</vt:lpstr>
      <vt:lpstr>Věta hlavní</vt:lpstr>
      <vt:lpstr>Věta vedlejší</vt:lpstr>
      <vt:lpstr>Věta hlavní a vedlejší</vt:lpstr>
      <vt:lpstr>Věta řídící</vt:lpstr>
      <vt:lpstr>Věta závislá</vt:lpstr>
      <vt:lpstr>Věta řídící a závislá</vt:lpstr>
      <vt:lpstr>Urči věty hlavní, vedlejší, řídící a závislé</vt:lpstr>
      <vt:lpstr>Urči věty hlavní, vedlejší, řídící a závislé</vt:lpstr>
      <vt:lpstr>Souvětí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Věty hlavní a vedlejší Věty řídící a závislé</dc:title>
  <dc:creator>dlouh</dc:creator>
  <cp:lastModifiedBy>Světluše Pospíšilová</cp:lastModifiedBy>
  <cp:revision>29</cp:revision>
  <dcterms:created xsi:type="dcterms:W3CDTF">2020-04-02T15:14:24Z</dcterms:created>
  <dcterms:modified xsi:type="dcterms:W3CDTF">2021-03-23T13:54:48Z</dcterms:modified>
</cp:coreProperties>
</file>